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B00"/>
    <a:srgbClr val="191100"/>
    <a:srgbClr val="0C1100"/>
    <a:srgbClr val="7C0000"/>
    <a:srgbClr val="AE2726"/>
    <a:srgbClr val="303030"/>
    <a:srgbClr val="2A2A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4" autoAdjust="0"/>
    <p:restoredTop sz="94348" autoAdjust="0"/>
  </p:normalViewPr>
  <p:slideViewPr>
    <p:cSldViewPr snapToGrid="0">
      <p:cViewPr varScale="1">
        <p:scale>
          <a:sx n="115" d="100"/>
          <a:sy n="115" d="100"/>
        </p:scale>
        <p:origin x="-71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F11752-36C1-4998-A54C-CDCB3B798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76A8FD3-656A-439E-A31D-641E8A84F5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39E589-E16E-41B9-B2EF-B17C1CD8F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2B89-7C6A-4457-A58D-8E19B1CE8CB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01C714-D36C-45F2-BB14-23CE7BD26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8D272C-0E14-4986-9DA7-8CA726508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A26A-988D-41B1-81C3-9E9210DBF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81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178AB7-737A-4B5E-96A9-B05A33973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B42E194-D8A6-4F11-B759-4A9D451E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2B89-7C6A-4457-A58D-8E19B1CE8CB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47AD788-9C7E-4D0E-A8E9-A38219946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0B5B48F-9862-438F-89C2-4CD5F529B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A26A-988D-41B1-81C3-9E9210DBF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7379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D2C702A-773A-4BC6-8B26-14CA63B24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2B89-7C6A-4457-A58D-8E19B1CE8CB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DEB87E5-DCAE-499C-991F-87607C82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71A000E-B9F2-4A28-9B4A-7A43D4E5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A26A-988D-41B1-81C3-9E9210DBF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8791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61BA2E-4233-4AC5-A543-1AE98AB72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0982F7-DE61-47B0-A67A-6BD7C499D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EE3018-8628-4643-843E-B34666E9A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3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9134BD7-99D0-4C2D-B64C-0DE2A78FD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2B89-7C6A-4457-A58D-8E19B1CE8CB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111D072-9CDA-43D1-8849-1FC8A32D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42FCC93-57F7-4E3B-9F6F-E639E81D4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A26A-988D-41B1-81C3-9E9210DBF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1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2E2E2F-703C-4014-8997-BCFF09A50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EDD0A86-3D49-43AD-A5D2-6517222FA7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E7D44A-A62A-4DA3-BB2E-57F33A792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3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CECB91-2868-4137-A98E-86B246C48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2B89-7C6A-4457-A58D-8E19B1CE8CB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7154EF0-7C8F-4C21-BC19-B8ABDDBA2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CCEF281-0543-493C-A719-657E626B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A26A-988D-41B1-81C3-9E9210DBF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6208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EF7964-D56D-4186-BFB8-1451E3196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CBFAF9F-50B3-423A-9494-3FF73E449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8CB46EE-7EAF-4FBC-A3C6-82DB854FB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2B89-7C6A-4457-A58D-8E19B1CE8CB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24FA4B-F3EA-44B5-8F10-7E3578F96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301A76-B8FC-43F1-BB9C-0F164AB1E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A26A-988D-41B1-81C3-9E9210DBF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3916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6EC6A00-F115-47D5-841C-E9CE9911E3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273847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7052D0B-A4A4-4BBE-80F4-473660136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5" y="273847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6FF6D7-3595-47D6-9748-6FAD53529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2B89-7C6A-4457-A58D-8E19B1CE8CB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DA1D34-9A57-4131-B769-D2D22502D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BCFA1C-5071-4385-A012-8E122A52B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A26A-988D-41B1-81C3-9E9210DBF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566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9607BA9-A711-4FC4-AA4F-F31797588D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514350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4BC68E7-BB19-4550-BE32-BE2B0DABF01C}"/>
              </a:ext>
            </a:extLst>
          </p:cNvPr>
          <p:cNvPicPr/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89975" l="300" r="98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5400000" flipH="1">
            <a:off x="2203695" y="-1337850"/>
            <a:ext cx="3692091" cy="10188530"/>
          </a:xfrm>
          <a:prstGeom prst="rect">
            <a:avLst/>
          </a:prstGeo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085208C-7175-4D11-97B6-8489C8A1FAAC}"/>
              </a:ext>
            </a:extLst>
          </p:cNvPr>
          <p:cNvSpPr/>
          <p:nvPr userDrawn="1"/>
        </p:nvSpPr>
        <p:spPr>
          <a:xfrm>
            <a:off x="-84221" y="-36886"/>
            <a:ext cx="9243582" cy="5639349"/>
          </a:xfrm>
          <a:prstGeom prst="rect">
            <a:avLst/>
          </a:prstGeom>
          <a:solidFill>
            <a:schemeClr val="bg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EF7426-58BA-4ED7-8172-A11D60C55C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39962" y="182847"/>
            <a:ext cx="5864087" cy="603002"/>
          </a:xfrm>
          <a:noFill/>
        </p:spPr>
        <p:txBody>
          <a:bodyPr>
            <a:noAutofit/>
          </a:bodyPr>
          <a:lstStyle>
            <a:lvl1pPr algn="ctr" rtl="1">
              <a:defRPr sz="5400" b="1">
                <a:ln>
                  <a:solidFill>
                    <a:srgbClr val="7C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Microsoft Uighur" panose="02000000000000000000" pitchFamily="2" charset="-78"/>
                <a:cs typeface="Microsoft Uighur" panose="02000000000000000000" pitchFamily="2" charset="-78"/>
              </a:defRPr>
            </a:lvl1pPr>
          </a:lstStyle>
          <a:p>
            <a:r>
              <a:rPr lang="ar-SA" dirty="0"/>
              <a:t>زيارت امين الله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2F62F3-04E0-418C-946B-152D1116099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31545" y="1169870"/>
            <a:ext cx="7280910" cy="1058136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4500">
                <a:solidFill>
                  <a:srgbClr val="7C0000"/>
                </a:solidFill>
                <a:latin typeface="Traditional Arabic" panose="02020603050405020304" pitchFamily="18" charset="-78"/>
                <a:cs typeface="KFGQPC Uthman Taha Naskh" panose="02000000000000000000" pitchFamily="2" charset="-78"/>
              </a:defRPr>
            </a:lvl1pPr>
          </a:lstStyle>
          <a:p>
            <a:pPr lvl="0"/>
            <a:r>
              <a:rPr lang="ar-SA" dirty="0">
                <a:cs typeface="KFGQPC Uthman Taha Naskh" panose="02000000000000000000" pitchFamily="2" charset="-78"/>
              </a:rPr>
              <a:t>عربي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DA8627F8-9742-4502-816F-63FB49ACF6F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31545" y="2440023"/>
            <a:ext cx="7280910" cy="836676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4500">
                <a:solidFill>
                  <a:srgbClr val="303030"/>
                </a:solidFill>
                <a:latin typeface="Jameel Khushkhati" panose="02000503000000000000" pitchFamily="2" charset="-78"/>
                <a:cs typeface="Jameel Khushkhati" panose="02000503000000000000" pitchFamily="2" charset="-78"/>
              </a:defRPr>
            </a:lvl1pPr>
          </a:lstStyle>
          <a:p>
            <a:pPr lvl="0"/>
            <a:r>
              <a:rPr lang="ur-PK" dirty="0"/>
              <a:t>اردو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3A169B60-9FEA-4D46-A7EF-D91CFCCCF5B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31545" y="3465097"/>
            <a:ext cx="7280910" cy="654659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4500">
                <a:solidFill>
                  <a:srgbClr val="303030"/>
                </a:solidFill>
                <a:latin typeface="Bahnschrift SemiBold SemiConden" panose="020B0502040204020203" pitchFamily="34" charset="0"/>
                <a:cs typeface="KFGQPC Uthman Taha Naskh" panose="02000000000000000000" pitchFamily="2" charset="-78"/>
              </a:defRPr>
            </a:lvl1pPr>
          </a:lstStyle>
          <a:p>
            <a:pPr lvl="0"/>
            <a:r>
              <a:rPr lang="en-US" dirty="0">
                <a:cs typeface="KFGQPC Uthman Taha Naskh" panose="02000000000000000000" pitchFamily="2" charset="-78"/>
              </a:rPr>
              <a:t>English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42AE9A35-01F1-41CE-9BC3-E96E920D48E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7590" y="-36886"/>
            <a:ext cx="995997" cy="995997"/>
          </a:xfrm>
          <a:prstGeom prst="rect">
            <a:avLst/>
          </a:prstGeom>
          <a:effectLst>
            <a:outerShdw blurRad="50800" dist="381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prstMaterial="plastic"/>
        </p:spPr>
      </p:pic>
    </p:spTree>
    <p:extLst>
      <p:ext uri="{BB962C8B-B14F-4D97-AF65-F5344CB8AC3E}">
        <p14:creationId xmlns:p14="http://schemas.microsoft.com/office/powerpoint/2010/main" xmlns="" val="1548694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EF7426-58BA-4ED7-8172-A11D60C55C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9471" y="171169"/>
            <a:ext cx="5864087" cy="603002"/>
          </a:xfrm>
          <a:noFill/>
        </p:spPr>
        <p:txBody>
          <a:bodyPr>
            <a:noAutofit/>
          </a:bodyPr>
          <a:lstStyle>
            <a:lvl1pPr algn="ctr" rtl="1">
              <a:defRPr sz="5400" b="1">
                <a:ln>
                  <a:solidFill>
                    <a:srgbClr val="7C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Microsoft Uighur" panose="02000000000000000000" pitchFamily="2" charset="-78"/>
                <a:cs typeface="Microsoft Uighur" panose="02000000000000000000" pitchFamily="2" charset="-78"/>
              </a:defRPr>
            </a:lvl1pPr>
          </a:lstStyle>
          <a:p>
            <a:r>
              <a:rPr lang="ar-SA" dirty="0"/>
              <a:t>زيارت عاشوراء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2F62F3-04E0-418C-946B-152D1116099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31550" y="1169870"/>
            <a:ext cx="6359929" cy="1058136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4500">
                <a:solidFill>
                  <a:srgbClr val="FF0B00"/>
                </a:solidFill>
                <a:latin typeface="Traditional Arabic" panose="02020603050405020304" pitchFamily="18" charset="-78"/>
                <a:cs typeface="KFGQPC Uthman Taha Naskh" panose="02000000000000000000" pitchFamily="2" charset="-78"/>
              </a:defRPr>
            </a:lvl1pPr>
          </a:lstStyle>
          <a:p>
            <a:pPr lvl="0"/>
            <a:r>
              <a:rPr lang="ar-SA" dirty="0">
                <a:cs typeface="KFGQPC Uthman Taha Naskh" panose="02000000000000000000" pitchFamily="2" charset="-78"/>
              </a:rPr>
              <a:t>عربي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DA8627F8-9742-4502-816F-63FB49ACF6F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31550" y="2440023"/>
            <a:ext cx="6359929" cy="836676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3300">
                <a:solidFill>
                  <a:schemeClr val="tx1">
                    <a:lumMod val="75000"/>
                  </a:schemeClr>
                </a:solidFill>
                <a:latin typeface="Jameel Khushkhati" panose="02000503000000000000" pitchFamily="2" charset="-78"/>
                <a:cs typeface="Jameel Khushkhati" panose="02000503000000000000" pitchFamily="2" charset="-78"/>
              </a:defRPr>
            </a:lvl1pPr>
          </a:lstStyle>
          <a:p>
            <a:pPr lvl="0"/>
            <a:r>
              <a:rPr lang="ur-PK" dirty="0"/>
              <a:t>اردو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3A169B60-9FEA-4D46-A7EF-D91CFCCCF5B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31550" y="3465097"/>
            <a:ext cx="6359929" cy="654659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2400">
                <a:solidFill>
                  <a:schemeClr val="tx1">
                    <a:lumMod val="75000"/>
                  </a:schemeClr>
                </a:solidFill>
                <a:latin typeface="Bahnschrift SemiBold SemiConden" panose="020B0502040204020203" pitchFamily="34" charset="0"/>
                <a:cs typeface="KFGQPC Uthman Taha Naskh" panose="02000000000000000000" pitchFamily="2" charset="-78"/>
              </a:defRPr>
            </a:lvl1pPr>
          </a:lstStyle>
          <a:p>
            <a:pPr lvl="0"/>
            <a:r>
              <a:rPr lang="en-US" dirty="0">
                <a:cs typeface="KFGQPC Uthman Taha Naskh" panose="02000000000000000000" pitchFamily="2" charset="-78"/>
              </a:rPr>
              <a:t>English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42AE9A35-01F1-41CE-9BC3-E96E920D48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885" y="-38146"/>
            <a:ext cx="995997" cy="995997"/>
          </a:xfrm>
          <a:prstGeom prst="rect">
            <a:avLst/>
          </a:prstGeom>
          <a:effectLst>
            <a:outerShdw blurRad="50800" dist="381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prstMaterial="plastic"/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56EE8C3B-A2A7-4509-B08D-617AA99CC2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291478" y="942176"/>
            <a:ext cx="1790435" cy="325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2022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Urdu_Eng_Gujra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2F62F3-04E0-418C-946B-152D1116099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98417" y="249750"/>
            <a:ext cx="8347166" cy="1837041"/>
          </a:xfrm>
        </p:spPr>
        <p:txBody>
          <a:bodyPr anchor="ctr">
            <a:normAutofit/>
          </a:bodyPr>
          <a:lstStyle>
            <a:lvl1pPr marL="0" indent="0" algn="ctr" rtl="1">
              <a:lnSpc>
                <a:spcPct val="120000"/>
              </a:lnSpc>
              <a:buNone/>
              <a:defRPr sz="4500">
                <a:solidFill>
                  <a:srgbClr val="FF0B00"/>
                </a:solidFill>
                <a:latin typeface="Traditional Arabic" panose="02020603050405020304" pitchFamily="18" charset="-78"/>
                <a:cs typeface="KFGQPC Uthman Taha Naskh" panose="02000000000000000000" pitchFamily="2" charset="-78"/>
              </a:defRPr>
            </a:lvl1pPr>
          </a:lstStyle>
          <a:p>
            <a:pPr lvl="0"/>
            <a:r>
              <a:rPr lang="ar-SA" dirty="0">
                <a:cs typeface="KFGQPC Uthman Taha Naskh" panose="02000000000000000000" pitchFamily="2" charset="-78"/>
              </a:rPr>
              <a:t>عربي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DA8627F8-9742-4502-816F-63FB49ACF6F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98417" y="2183686"/>
            <a:ext cx="8347166" cy="836676"/>
          </a:xfrm>
        </p:spPr>
        <p:txBody>
          <a:bodyPr anchor="t">
            <a:normAutofit/>
          </a:bodyPr>
          <a:lstStyle>
            <a:lvl1pPr marL="0" indent="0" algn="ctr" rtl="1">
              <a:lnSpc>
                <a:spcPct val="130000"/>
              </a:lnSpc>
              <a:buNone/>
              <a:defRPr sz="2600">
                <a:solidFill>
                  <a:schemeClr val="tx1">
                    <a:lumMod val="75000"/>
                  </a:schemeClr>
                </a:solidFill>
                <a:latin typeface="Jameel Noori Nastaleeq" panose="02000503000000020004" pitchFamily="2" charset="-78"/>
                <a:cs typeface="Jameel Noori Nastaleeq" panose="02000503000000020004" pitchFamily="2" charset="-78"/>
              </a:defRPr>
            </a:lvl1pPr>
          </a:lstStyle>
          <a:p>
            <a:pPr lvl="0"/>
            <a:r>
              <a:rPr lang="ur-PK" dirty="0"/>
              <a:t>اردو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3A169B60-9FEA-4D46-A7EF-D91CFCCCF5B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98417" y="3209326"/>
            <a:ext cx="8347166" cy="680142"/>
          </a:xfrm>
        </p:spPr>
        <p:txBody>
          <a:bodyPr anchor="t">
            <a:normAutofit/>
          </a:bodyPr>
          <a:lstStyle>
            <a:lvl1pPr marL="0" indent="0" algn="ctr" rtl="0">
              <a:buNone/>
              <a:defRPr sz="2100">
                <a:solidFill>
                  <a:schemeClr val="tx1">
                    <a:lumMod val="75000"/>
                  </a:schemeClr>
                </a:solidFill>
                <a:latin typeface="Bahnschrift SemiBold SemiConden" panose="020B0502040204020203" pitchFamily="34" charset="0"/>
                <a:cs typeface="KFGQPC Uthman Taha Naskh" panose="02000000000000000000" pitchFamily="2" charset="-78"/>
              </a:defRPr>
            </a:lvl1pPr>
          </a:lstStyle>
          <a:p>
            <a:pPr lvl="0"/>
            <a:r>
              <a:rPr lang="en-US" dirty="0">
                <a:cs typeface="KFGQPC Uthman Taha Naskh" panose="02000000000000000000" pitchFamily="2" charset="-78"/>
              </a:rPr>
              <a:t>English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D5FEACB3-6A19-4F62-BBA0-8575E2BDB84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98423" y="4072539"/>
            <a:ext cx="8347165" cy="884816"/>
          </a:xfrm>
        </p:spPr>
        <p:txBody>
          <a:bodyPr anchor="t">
            <a:normAutofit/>
          </a:bodyPr>
          <a:lstStyle>
            <a:lvl1pPr marL="0" indent="0" algn="ctr" rtl="0">
              <a:lnSpc>
                <a:spcPct val="100000"/>
              </a:lnSpc>
              <a:buNone/>
              <a:defRPr sz="2000">
                <a:solidFill>
                  <a:schemeClr val="tx1">
                    <a:lumMod val="75000"/>
                  </a:schemeClr>
                </a:solidFill>
                <a:latin typeface="LMG-Arun" pitchFamily="2" charset="0"/>
                <a:cs typeface="KFGQPC Uthman Taha Naskh" panose="02000000000000000000" pitchFamily="2" charset="-78"/>
              </a:defRPr>
            </a:lvl1pPr>
          </a:lstStyle>
          <a:p>
            <a:pPr lvl="0"/>
            <a:r>
              <a:rPr lang="en-US" dirty="0">
                <a:cs typeface="KFGQPC Uthman Taha Naskh" panose="02000000000000000000" pitchFamily="2" charset="-78"/>
              </a:rPr>
              <a:t>Gujrati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0157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Urdu_E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2F62F3-04E0-418C-946B-152D1116099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98417" y="249750"/>
            <a:ext cx="8347166" cy="1837041"/>
          </a:xfrm>
        </p:spPr>
        <p:txBody>
          <a:bodyPr anchor="ctr">
            <a:normAutofit/>
          </a:bodyPr>
          <a:lstStyle>
            <a:lvl1pPr marL="0" indent="0" algn="ctr" rtl="1">
              <a:lnSpc>
                <a:spcPct val="120000"/>
              </a:lnSpc>
              <a:buNone/>
              <a:defRPr sz="4500">
                <a:solidFill>
                  <a:srgbClr val="FF0B00"/>
                </a:solidFill>
                <a:latin typeface="Traditional Arabic" panose="02020603050405020304" pitchFamily="18" charset="-78"/>
                <a:cs typeface="KFGQPC Uthman Taha Naskh" panose="02000000000000000000" pitchFamily="2" charset="-78"/>
              </a:defRPr>
            </a:lvl1pPr>
          </a:lstStyle>
          <a:p>
            <a:pPr lvl="0"/>
            <a:r>
              <a:rPr lang="ar-SA" dirty="0">
                <a:cs typeface="KFGQPC Uthman Taha Naskh" panose="02000000000000000000" pitchFamily="2" charset="-78"/>
              </a:rPr>
              <a:t>عربي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DA8627F8-9742-4502-816F-63FB49ACF6F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98417" y="2281657"/>
            <a:ext cx="8347166" cy="1176734"/>
          </a:xfrm>
        </p:spPr>
        <p:txBody>
          <a:bodyPr anchor="t">
            <a:normAutofit/>
          </a:bodyPr>
          <a:lstStyle>
            <a:lvl1pPr marL="0" indent="0" algn="ctr" rtl="1">
              <a:lnSpc>
                <a:spcPct val="130000"/>
              </a:lnSpc>
              <a:buNone/>
              <a:defRPr sz="3000">
                <a:solidFill>
                  <a:schemeClr val="tx1">
                    <a:lumMod val="75000"/>
                  </a:schemeClr>
                </a:solidFill>
                <a:latin typeface="Jameel Noori Nastaleeq" panose="02000503000000020004" pitchFamily="2" charset="-78"/>
                <a:cs typeface="Jameel Noori Nastaleeq" panose="02000503000000020004" pitchFamily="2" charset="-78"/>
              </a:defRPr>
            </a:lvl1pPr>
          </a:lstStyle>
          <a:p>
            <a:pPr lvl="0"/>
            <a:r>
              <a:rPr lang="ur-PK" dirty="0"/>
              <a:t>اردو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3A169B60-9FEA-4D46-A7EF-D91CFCCCF5B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98417" y="3630603"/>
            <a:ext cx="8347166" cy="993650"/>
          </a:xfrm>
        </p:spPr>
        <p:txBody>
          <a:bodyPr anchor="t">
            <a:normAutofit/>
          </a:bodyPr>
          <a:lstStyle>
            <a:lvl1pPr marL="0" indent="0" algn="ctr" rtl="0">
              <a:lnSpc>
                <a:spcPct val="100000"/>
              </a:lnSpc>
              <a:buNone/>
              <a:defRPr sz="2400">
                <a:solidFill>
                  <a:schemeClr val="tx1">
                    <a:lumMod val="75000"/>
                  </a:schemeClr>
                </a:solidFill>
                <a:latin typeface="Bahnschrift SemiBold SemiConden" panose="020B0502040204020203" pitchFamily="34" charset="0"/>
                <a:cs typeface="KFGQPC Uthman Taha Naskh" panose="02000000000000000000" pitchFamily="2" charset="-78"/>
              </a:defRPr>
            </a:lvl1pPr>
          </a:lstStyle>
          <a:p>
            <a:pPr lvl="0"/>
            <a:r>
              <a:rPr lang="en-US" dirty="0">
                <a:cs typeface="KFGQPC Uthman Taha Naskh" panose="02000000000000000000" pitchFamily="2" charset="-78"/>
              </a:rPr>
              <a:t>English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2033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">
    <p:bg>
      <p:bgPr>
        <a:solidFill>
          <a:srgbClr val="191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EF7426-58BA-4ED7-8172-A11D60C55C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39962" y="182847"/>
            <a:ext cx="5864087" cy="603002"/>
          </a:xfrm>
          <a:noFill/>
        </p:spPr>
        <p:txBody>
          <a:bodyPr>
            <a:noAutofit/>
          </a:bodyPr>
          <a:lstStyle>
            <a:lvl1pPr algn="ctr" rtl="1">
              <a:defRPr sz="5400" b="1">
                <a:ln>
                  <a:noFill/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schemeClr val="bg1">
                      <a:lumMod val="85000"/>
                      <a:alpha val="40000"/>
                    </a:schemeClr>
                  </a:outerShdw>
                </a:effectLst>
                <a:latin typeface="Microsoft Uighur" panose="02000000000000000000" pitchFamily="2" charset="-78"/>
                <a:cs typeface="Microsoft Uighur" panose="02000000000000000000" pitchFamily="2" charset="-78"/>
              </a:defRPr>
            </a:lvl1pPr>
          </a:lstStyle>
          <a:p>
            <a:r>
              <a:rPr lang="ar-SA" dirty="0"/>
              <a:t>زيارت امين الله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2F62F3-04E0-418C-946B-152D1116099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1399" y="1307033"/>
            <a:ext cx="7941213" cy="1058136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4500">
                <a:solidFill>
                  <a:schemeClr val="bg1"/>
                </a:solidFill>
                <a:latin typeface="Traditional Arabic" panose="02020603050405020304" pitchFamily="18" charset="-78"/>
                <a:cs typeface="KFGQPC Uthman Taha Naskh" panose="02000000000000000000" pitchFamily="2" charset="-78"/>
              </a:defRPr>
            </a:lvl1pPr>
          </a:lstStyle>
          <a:p>
            <a:pPr lvl="0"/>
            <a:r>
              <a:rPr lang="ar-SA" dirty="0">
                <a:cs typeface="KFGQPC Uthman Taha Naskh" panose="02000000000000000000" pitchFamily="2" charset="-78"/>
              </a:rPr>
              <a:t>عربي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DA8627F8-9742-4502-816F-63FB49ACF6F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01399" y="2577185"/>
            <a:ext cx="7941213" cy="836676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4500">
                <a:solidFill>
                  <a:schemeClr val="bg1"/>
                </a:solidFill>
                <a:latin typeface="Jameel Khushkhati" panose="02000503000000000000" pitchFamily="2" charset="-78"/>
                <a:cs typeface="Jameel Khushkhati" panose="02000503000000000000" pitchFamily="2" charset="-78"/>
              </a:defRPr>
            </a:lvl1pPr>
          </a:lstStyle>
          <a:p>
            <a:pPr lvl="0"/>
            <a:r>
              <a:rPr lang="ur-PK" dirty="0"/>
              <a:t>اردو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3A169B60-9FEA-4D46-A7EF-D91CFCCCF5B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1399" y="3602259"/>
            <a:ext cx="7941213" cy="836675"/>
          </a:xfrm>
        </p:spPr>
        <p:txBody>
          <a:bodyPr anchor="ctr">
            <a:normAutofit/>
          </a:bodyPr>
          <a:lstStyle>
            <a:lvl1pPr marL="0" indent="0" algn="ctr" rtl="0">
              <a:lnSpc>
                <a:spcPct val="100000"/>
              </a:lnSpc>
              <a:buNone/>
              <a:defRPr sz="2900">
                <a:solidFill>
                  <a:schemeClr val="bg1"/>
                </a:solidFill>
                <a:latin typeface="Bahnschrift SemiBold SemiConden" panose="020B0502040204020203" pitchFamily="34" charset="0"/>
                <a:cs typeface="KFGQPC Uthman Taha Naskh" panose="02000000000000000000" pitchFamily="2" charset="-78"/>
              </a:defRPr>
            </a:lvl1pPr>
          </a:lstStyle>
          <a:p>
            <a:pPr lvl="0"/>
            <a:r>
              <a:rPr lang="en-US" dirty="0">
                <a:cs typeface="KFGQPC Uthman Taha Naskh" panose="02000000000000000000" pitchFamily="2" charset="-78"/>
              </a:rPr>
              <a:t>English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6044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F41DE6-4CD3-49D5-9964-18B44323C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6E65EAD-3A95-47B1-80F2-0C208609C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40DE42-8F67-40D5-A12E-63754E483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2B89-7C6A-4457-A58D-8E19B1CE8CB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AFC4E0-1E5E-4B41-9F8D-EB6473BD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4282FD-62C1-4628-B203-10E466D04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A26A-988D-41B1-81C3-9E9210DBF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443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CD5F3B-C19E-4BE7-B234-F9BDB360D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4D5380-4884-443D-8F41-60417A7AA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C2B720D-9750-496D-8850-E54D9E63B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CF917B1-954A-489B-9866-6A8CC58E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2B89-7C6A-4457-A58D-8E19B1CE8CB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29FDD3-5A56-40C4-93AA-4C01B797D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53B624-35D2-4F65-B0A4-66308F0CE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A26A-988D-41B1-81C3-9E9210DBF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030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901F78-10DA-4384-9681-9C8DFC224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2E19AA4-40DF-42E1-98FF-755D20343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42B57F-1A0F-44B8-BED5-681252EB7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8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2A741CE-C76B-402A-9023-E4D2E99B11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5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9BDB410-A072-40DB-9830-0E17994992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5" y="1878808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E7B2057-6324-48FF-A492-66486EAF0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2B89-7C6A-4457-A58D-8E19B1CE8CB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7FA7E5E-AC47-4142-A504-1E8BE30F8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44E1E1C-80AB-4AF4-912F-92CC8C80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CA26A-988D-41B1-81C3-9E9210DBF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989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2348E3D-A12C-44C9-B900-51DDFDE1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72FF57-A9D6-40D9-A71C-9F131A1C4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CC9E3E-471E-4257-8A24-506EF2D7C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42B89-7C6A-4457-A58D-8E19B1CE8CBC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29F8C2-9482-446C-B18D-5717E237A0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839576-4820-465D-9116-8F7BB5CD3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CA26A-988D-41B1-81C3-9E9210DBF5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593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64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8810" y="590203"/>
            <a:ext cx="2230379" cy="480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23949" y="1778121"/>
            <a:ext cx="8304415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</a:rPr>
              <a:t>ZIARAT-E-ARBAEEN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5636" y="1169918"/>
            <a:ext cx="8321040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ar-OM" sz="36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36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65512" y="2410695"/>
            <a:ext cx="81963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smtClean="0"/>
              <a:t>	Reported </a:t>
            </a:r>
            <a:r>
              <a:rPr lang="en-US" sz="1800" smtClean="0"/>
              <a:t>by Shaykh al-Tusi, in Tahdhib al-Ahkam and Misbah al-Mutahajjid</a:t>
            </a:r>
            <a:r>
              <a:rPr lang="en-US" sz="1800" smtClean="0"/>
              <a:t>, </a:t>
            </a:r>
            <a:endParaRPr lang="en-US" sz="1800" smtClean="0"/>
          </a:p>
          <a:p>
            <a:endParaRPr lang="en-US" sz="1800" smtClean="0"/>
          </a:p>
          <a:p>
            <a:r>
              <a:rPr lang="en-US" sz="1800" smtClean="0">
                <a:solidFill>
                  <a:srgbClr val="FF0000"/>
                </a:solidFill>
              </a:rPr>
              <a:t>from </a:t>
            </a:r>
            <a:r>
              <a:rPr lang="en-US" sz="1800" smtClean="0">
                <a:solidFill>
                  <a:srgbClr val="FF0000"/>
                </a:solidFill>
              </a:rPr>
              <a:t>Safwan </a:t>
            </a:r>
            <a:r>
              <a:rPr lang="en-US" sz="1800" smtClean="0">
                <a:solidFill>
                  <a:srgbClr val="FF0000"/>
                </a:solidFill>
              </a:rPr>
              <a:t>al-Jammal </a:t>
            </a:r>
            <a:r>
              <a:rPr lang="en-US" sz="1800" smtClean="0">
                <a:solidFill>
                  <a:srgbClr val="FF0000"/>
                </a:solidFill>
              </a:rPr>
              <a:t>who </a:t>
            </a:r>
            <a:r>
              <a:rPr lang="en-US" sz="1800" smtClean="0">
                <a:solidFill>
                  <a:srgbClr val="FF0000"/>
                </a:solidFill>
              </a:rPr>
              <a:t>said: My master al-Sadiq, Allah’s blessings be upon him</a:t>
            </a:r>
            <a:r>
              <a:rPr lang="en-US" sz="1800" smtClean="0">
                <a:solidFill>
                  <a:srgbClr val="FF0000"/>
                </a:solidFill>
              </a:rPr>
              <a:t>, </a:t>
            </a:r>
            <a:endParaRPr lang="en-US" sz="1800" smtClean="0">
              <a:solidFill>
                <a:srgbClr val="FF0000"/>
              </a:solidFill>
            </a:endParaRPr>
          </a:p>
          <a:p>
            <a:endParaRPr lang="en-US" sz="1800" smtClean="0"/>
          </a:p>
          <a:p>
            <a:r>
              <a:rPr lang="en-US" sz="1800" smtClean="0"/>
              <a:t>instructed </a:t>
            </a:r>
            <a:r>
              <a:rPr lang="en-US" sz="1800" smtClean="0"/>
              <a:t>me to </a:t>
            </a:r>
            <a:r>
              <a:rPr lang="en-US" sz="1800" smtClean="0"/>
              <a:t>visit </a:t>
            </a:r>
            <a:r>
              <a:rPr lang="en-US" sz="1800" smtClean="0"/>
              <a:t>Imam </a:t>
            </a:r>
            <a:r>
              <a:rPr lang="en-US" sz="1800" smtClean="0"/>
              <a:t>al-Husayn (`a) on the Arba`in Day, advisably in the </a:t>
            </a:r>
            <a:r>
              <a:rPr lang="en-US" sz="1800" smtClean="0"/>
              <a:t>early </a:t>
            </a:r>
            <a:endParaRPr lang="en-US" sz="1800" smtClean="0"/>
          </a:p>
          <a:p>
            <a:endParaRPr lang="en-US" sz="1800" smtClean="0">
              <a:solidFill>
                <a:srgbClr val="FF0000"/>
              </a:solidFill>
            </a:endParaRPr>
          </a:p>
          <a:p>
            <a:r>
              <a:rPr lang="en-US" sz="1800" smtClean="0">
                <a:solidFill>
                  <a:srgbClr val="FF0000"/>
                </a:solidFill>
              </a:rPr>
              <a:t>forenoon</a:t>
            </a:r>
            <a:r>
              <a:rPr lang="en-US" sz="1800" smtClean="0">
                <a:solidFill>
                  <a:srgbClr val="FF0000"/>
                </a:solidFill>
              </a:rPr>
              <a:t>, </a:t>
            </a:r>
            <a:r>
              <a:rPr lang="en-US" sz="1800" smtClean="0">
                <a:solidFill>
                  <a:srgbClr val="FF0000"/>
                </a:solidFill>
              </a:rPr>
              <a:t>and </a:t>
            </a:r>
            <a:r>
              <a:rPr lang="en-US" sz="1800" smtClean="0">
                <a:solidFill>
                  <a:srgbClr val="FF0000"/>
                </a:solidFill>
              </a:rPr>
              <a:t>to say the following words</a:t>
            </a:r>
            <a:endParaRPr lang="en-US" sz="1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0147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638095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جَعَلْتَهُ حُجَّةً عَلَى خَلْقِكَ مِنَ الْأَوْصِيَاءِ،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فَأَعْذَرَ فِي الدُّعَاءِ،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تمام مخلوقات پر اپنی حجت بنا دیا ہے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اس نے دعوت دینے کا حق ادا کیا،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chose him as argument against Your created beings and one of the Prophets’ successors.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So, he called to you flawlessly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fi-FI" sz="1500" i="1" smtClean="0">
                <a:latin typeface="Arial" pitchFamily="34" charset="0"/>
                <a:cs typeface="Arial" pitchFamily="34" charset="0"/>
              </a:rPr>
              <a:t>wa ja`altahu hujjatan `ala khalqika min al-awsiya'i</a:t>
            </a:r>
            <a:r>
              <a:rPr lang="fi-FI" sz="1500" smtClean="0">
                <a:latin typeface="Arial" pitchFamily="34" charset="0"/>
                <a:cs typeface="Arial" pitchFamily="34" charset="0"/>
              </a:rPr>
              <a:t/>
            </a:r>
            <a:br>
              <a:rPr lang="fi-FI" sz="1500" smtClean="0">
                <a:latin typeface="Arial" pitchFamily="34" charset="0"/>
                <a:cs typeface="Arial" pitchFamily="34" charset="0"/>
              </a:rPr>
            </a:br>
            <a:r>
              <a:rPr lang="en-US" sz="1500" i="1" smtClean="0">
                <a:latin typeface="Arial" pitchFamily="34" charset="0"/>
                <a:cs typeface="Arial" pitchFamily="34" charset="0"/>
              </a:rPr>
              <a:t>fa a`dhara fi alddu`a'i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9163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680" y="423265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مَنَحَ النُّصْحَ،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بَذَلَ مُهْجَتَهُ فِيكَ،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لوگوں کو نصیحت کی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اور تیری راہ میں اپنا خون دل دے دیا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gave advices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sacrificed his soul for You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manaha alnnusha, wa badhala muhjatahu fika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714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22421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لِيَسْتَنْقِذَ عِبَادَكَ مِنَ الْجَهَالَةِ،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حَيْرَةِ الضَّلَالَةِ،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تاکہ تیرے بندوں کو جہالت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اور ضلالت کی حیرانی سے نکال لے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 save Your servants from ignorance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perplexity of straying off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liyastanqidha `ibadaka min aljahalati, wa hayrati alddalalati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3191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22421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قَدْ تَوَازَرَ عَلَيْهِ مَنْ غَرَّتْهُ الدُّنْيَا،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بَاعَ حَظَّهُ بِالْأَرْذَلِ الْأَدْنَى،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مگر لوگوں نے اس کے خلاف اجتماع کر لیا اور ان کو دنیا نے بہکا دیا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اور اپنے حصہ آخرت کو نہایت ہی ادنی معاوضہ پر بیچ دیا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Yet, those whom were seduced by this worldly life,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who sold their share (of reward) with the lowliest and meanest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qad tawazara `alayhi man gharrat-hu alddunya, </a:t>
            </a:r>
            <a:r>
              <a:rPr lang="it-IT" sz="1500" i="1" smtClean="0">
                <a:latin typeface="Arial" pitchFamily="34" charset="0"/>
                <a:cs typeface="Arial" pitchFamily="34" charset="0"/>
              </a:rPr>
              <a:t>wa ba`a hazzahu bil-ardhali al-adna</a:t>
            </a:r>
            <a:r>
              <a:rPr lang="it-IT" sz="150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1500" smtClean="0">
                <a:latin typeface="Arial" pitchFamily="34" charset="0"/>
                <a:cs typeface="Arial" pitchFamily="34" charset="0"/>
              </a:rPr>
            </a:b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743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22421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شَرَى آخِرَتَهُ بِالثَّمَنِ الْأَوْكَسِ،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تَغَطْرَسَ وَ تَرَدَّى فِي هَوَاهُ،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آخرت کو معمولی قیمت پر فروخت کر دیا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اور خواہشات میں ہلاک ہو گئے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retailed their Hereafter with the cheapest price,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acted haughtily, perished because of following their desires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shara akhiratahu bilththamani al-awkasi, wa taghatrasa wa taradda fi hawahu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6865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89367"/>
            <a:ext cx="8347166" cy="1837041"/>
          </a:xfrm>
        </p:spPr>
        <p:txBody>
          <a:bodyPr>
            <a:normAutofit/>
          </a:bodyPr>
          <a:lstStyle/>
          <a:p>
            <a:r>
              <a:rPr lang="en-US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أَسْخَطَكَ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أَسْخَطَ نَبِيَّكَ،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أَطَاعَ مِنْ عِبَادِكَ أَهْلَ الشِّقَاقِ وَ النِّفَاقِ،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تجھے اور تیرے نبی کو ناراض کیا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اور تیرے بندوں میں اہل شقاق اور نفاق کی اطاعت کر لی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brought to themselves Your wrath and the wrath of Your Prophet,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obeyed the dissident and hypocritical servants of 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askhataka wa askhata nabiyyaka, wa ata`a min `ibadika ahla alshshiqaqi walnnifaqi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693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30683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حَمَلَةَ الْأَوْزَارِ،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الْمُسْتَوْجِبِينَ النَّارَ،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جو اپنا بوجھ اٹھانے والے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اور جہنم کے حقدار تھے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the bearers of the burdens (of sins) 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who deserve 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Hellfire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hamalata al-awzari almustawjibina alnnara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2897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89367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فَجَاهَدَهُمْ فِيكَ صَابِراً مُحْتَسِباً،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حَتَّى سُفِكَ فِي طَاعَتِكَ دَمُهُ،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تیرے حسین نے تیری راہ میں صبر کے ساتھ جہاد کیا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یہاں تک کہ تیری اطاعت میں ان کا خون بہا دیا گیا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However, he fought against them painstakingly with steadfastness expecting Your reward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until his blood was shed on account of his obedience to 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fajahadahum fika sabiran muhtasiban, </a:t>
            </a:r>
            <a:r>
              <a:rPr lang="sv-SE" sz="1500" i="1" smtClean="0">
                <a:latin typeface="Arial" pitchFamily="34" charset="0"/>
                <a:cs typeface="Arial" pitchFamily="34" charset="0"/>
              </a:rPr>
              <a:t>hatta sufika fi ta`atika damuhu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269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اسْتُبِيحَ حَرِيمُهُ،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ان کی حرمت کو حلال سمجھ لیا گیا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399246"/>
            <a:ext cx="8347166" cy="1211312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his 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women </a:t>
            </a: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were violated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150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wastubiha harimuhu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2393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72842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اللَّهُمَّ فَالْعَنْهُمْ لَعْناً وَبِيلًا،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عَذِّبْهُمْ عَذَاباً أَلِيماً،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خدایا ان کے قاتلوں پر سخت لعنت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اور دردناک عذاب نازل فرما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Allah, pour heavy curses on them.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chastise them with painful chastisement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allahumma fal`anhum la`nan wabilan, wa `adhdhibhum `adhaban aliman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54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 txBox="1">
            <a:spLocks/>
          </p:cNvSpPr>
          <p:nvPr/>
        </p:nvSpPr>
        <p:spPr>
          <a:xfrm>
            <a:off x="398417" y="2190766"/>
            <a:ext cx="8347166" cy="1176734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/>
          <a:p>
            <a:pPr marL="0" marR="0" lvl="0" indent="0" algn="ctr" defTabSz="685800" rtl="1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سلام ہو اللہ کے ولی و حبیب پر</a:t>
            </a:r>
            <a:r>
              <a:rPr kumimoji="0" 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/>
            </a:r>
            <a:br>
              <a:rPr kumimoji="0" 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</a:br>
            <a:r>
              <a:rPr kumimoji="0" lang="ar-SA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سلام ہو اللہ کے خلیل اور برگزیدہ پر</a:t>
            </a: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 txBox="1">
            <a:spLocks/>
          </p:cNvSpPr>
          <p:nvPr/>
        </p:nvSpPr>
        <p:spPr>
          <a:xfrm>
            <a:off x="398417" y="619701"/>
            <a:ext cx="8347166" cy="1690181"/>
          </a:xfrm>
          <a:prstGeom prst="rect">
            <a:avLst/>
          </a:prstGeom>
        </p:spPr>
        <p:txBody>
          <a:bodyPr vert="horz" lIns="68580" tIns="34290" rIns="68580" bIns="34290" rtlCol="0" anchor="ctr">
            <a:normAutofit lnSpcReduction="10000"/>
          </a:bodyPr>
          <a:lstStyle/>
          <a:p>
            <a:pPr marL="0" marR="0" lvl="0" indent="0" algn="ctr" defTabSz="685800" rtl="1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4500" b="0" i="0" u="none" strike="noStrike" kern="1200" cap="none" spc="0" normalizeH="0" baseline="0" noProof="0" smtClean="0">
                <a:ln>
                  <a:noFill/>
                </a:ln>
                <a:solidFill>
                  <a:srgbClr val="FF0B00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السَّلَامُ عَلَى وَلِيِّ اللَّهِ وَ حَبِيبِهِ،</a:t>
            </a:r>
            <a:r>
              <a:rPr kumimoji="0" lang="en-US" sz="4500" b="0" i="0" u="none" strike="noStrike" kern="1200" cap="none" spc="0" normalizeH="0" baseline="0" noProof="0" smtClean="0">
                <a:ln>
                  <a:noFill/>
                </a:ln>
                <a:solidFill>
                  <a:srgbClr val="FF0B00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/>
            </a:r>
            <a:br>
              <a:rPr kumimoji="0" lang="en-US" sz="4500" b="0" i="0" u="none" strike="noStrike" kern="1200" cap="none" spc="0" normalizeH="0" baseline="0" noProof="0" smtClean="0">
                <a:ln>
                  <a:noFill/>
                </a:ln>
                <a:solidFill>
                  <a:srgbClr val="FF0B00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</a:br>
            <a:r>
              <a:rPr kumimoji="0" lang="ar-SA" sz="4500" b="0" i="0" u="none" strike="noStrike" kern="1200" cap="none" spc="0" normalizeH="0" baseline="0" noProof="0" smtClean="0">
                <a:ln>
                  <a:noFill/>
                </a:ln>
                <a:solidFill>
                  <a:srgbClr val="FF0B00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 السَّلَامُ عَلَى خَلِيلِ اللَّهِ وَ نَجِيبِهِ، </a:t>
            </a:r>
            <a:endParaRPr kumimoji="0" lang="ar-SA" sz="4500" b="0" i="0" u="none" strike="noStrike" kern="1200" cap="none" spc="0" normalizeH="0" baseline="0" noProof="0">
              <a:ln>
                <a:noFill/>
              </a:ln>
              <a:solidFill>
                <a:srgbClr val="FF0B00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 txBox="1">
            <a:spLocks/>
          </p:cNvSpPr>
          <p:nvPr/>
        </p:nvSpPr>
        <p:spPr>
          <a:xfrm>
            <a:off x="398417" y="3308355"/>
            <a:ext cx="8347166" cy="1640974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Peace be upon the intimate servant of Allah </a:t>
            </a:r>
            <a:br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and His most-beloved</a:t>
            </a:r>
            <a:br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Peace be upon the friend of Allah and His elite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alssalamu `ala waliyyi allahi wa habibihi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alssalamu `ala khalili allahi wa najibihi</a:t>
            </a:r>
            <a:r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15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56316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السَّلَامُ عَلَيْكَ يَا ابْنَ رَسُولِ اللَّهِ،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السَّلَامُ عَلَيْكَ يَا ابْنَ سَيِّدِ الْأَوْصِيَاءِ،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سلام ہو آپ پر اے فرزند رسول خدا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سلام ہو آپ پر اے فرزند سید الاوصیاء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Peace be upon you, O son of Allah’s Messenger.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Peace be upon you, O son of the chief of the Prophets’ successors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fi-FI" sz="1500" i="1" smtClean="0">
                <a:latin typeface="Arial" pitchFamily="34" charset="0"/>
                <a:cs typeface="Arial" pitchFamily="34" charset="0"/>
              </a:rPr>
              <a:t>alssalamu `alayka yabna rasuli allahi, 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alssalamu `alayka yabna sayyidi al-awsiya'i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2668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48053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أَشْهَدُ أَنَّكَ أَمِينُ اللَّهِ وَ ابْنُ أَمِينِهِ،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عِشْتَ سَعِيداً وَ مَضَيْتَ حَمِيداً،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میں گواہی دیتا ہوں کہ آپ اللہ کے امین ہیں اور امین خدا کے فرزند ہیں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آپ کی زندگی سعید اورآپ کی موت قابل تعریف تھی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bear witness that you are verily the trustee of Allah and the son of His trustee.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 lived with happiness, passed away with praiseworthiness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ashhadu annaka aminu allahi wabnu aminihi, `ishta sa`idan wa madayta hamidan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3813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05893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مُتَّ فَقِيداً،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مَظْلُوماً شَهِيداً،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آپ دنیا سے مظلوم و شہید گئے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291834"/>
            <a:ext cx="8347166" cy="1310464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died missed, 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wronged, and martyred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fi-FI" sz="1500" i="1" smtClean="0">
                <a:latin typeface="Arial" pitchFamily="34" charset="0"/>
                <a:cs typeface="Arial" pitchFamily="34" charset="0"/>
              </a:rPr>
              <a:t>wa mutta faqidan mazluman shahidan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2124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15003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أَشْهَدُ أَنَّ اللَّهَ مُنْجِزٌ مَا وَعَدَكَ،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مُهْلِكٌ مَنْ خَذَلَكَ،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میں گواہی دیتا ہوں کہ اللہ آپ کے وعدہ کو پورا کرنے والا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اور آپ کو چھوڑنے والوں کو ہلاک کرنے والا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also bear witness that Allah shall inevitably fulfill His promise to You,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exterminate those who disappointed you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ashhadu anna allaha munjizun ma wa`adaka, wa muhlikun man khadhalaka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6600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مُعَذِّبٌ مَنْ قَتَلَكَ</a:t>
            </a:r>
            <a:r>
              <a:rPr lang="ur-PK">
                <a:latin typeface="Arabic Typesetting" pitchFamily="66" charset="-78"/>
                <a:cs typeface="Arabic Typesetting" pitchFamily="66" charset="-78"/>
              </a:rPr>
              <a:t>۔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آپ کے قاتلوں پر عذاب کرنے والا ہے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462052"/>
            <a:ext cx="8347166" cy="1162202"/>
          </a:xfrm>
        </p:spPr>
        <p:txBody>
          <a:bodyPr>
            <a:normAutofit lnSpcReduction="10000"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chastise those who slew you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150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mu`adhdhibun man qatalaka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6264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64578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أَشْهَدُ أَنَّكَ وَفَيْتَ بِعَهْدِ اللَّهِ،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جَاهَدْتَ فِي سَبِيلِهِ حَتَّى أَتَاكَ الْيَقِينُ،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میں گواہی دیتا ہوں کہ آپ نے عہد خدا کو پورا کیا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راہ خدا میں جہاد کیا یہاں تک کہ موت آگئی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also bear witness that you fulfilled your pledge to Allah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strove hard in His way until death came upon you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ashhadu annaka wafayta bi`ahdi allahi, wa jahadta fi sabilihi hatta ataka alyaqinu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1784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22415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فَلَعَنَ اللَّهُ مَنْ قَتَلَكَ،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لَعَنَ اللَّهُ مَنْ ظَلَمَكَ،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اللہ آپ کے قاتلوں پر،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آپ کے ظالموں پر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523186"/>
            <a:ext cx="8347166" cy="1120424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So, may Allah curse those who slew you.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May Allah curse those who wronged you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fala`ana allahu man qatalaka, wa la`ana allahu man zalamaka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6218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14154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لَعَنَ اللَّهُ أُمَّةً سَمِعَتْ،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بِذَلِكَ فَرَضِيَتْ بِهِ،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اس حادثہ کو سن کے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راضی ہو جانے والوں پر لعنت کرے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May Allah curse the people who, when informed about that, were 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pleased </a:t>
            </a: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 it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/>
              <a:t>wa la`ana allahu ummatan sami`at bidhalika faradiyat bihi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39689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398478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اللَّهُمَّ إِنِّي أُشْهِدُكَ أَنِّي وَلِيٌّ لِمَنْ وَالاهُ،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عَدُوٌّ لِمَنْ عَادَاهُ،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خدایا میں تجھے گواہ قرار دیتا ہوں کہ میں ان کے دوست کا دوست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اور دشمن کا دشمن ہوں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Allah, I do ask You to witness for me that I am loyalist to those who are loyalists to him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enemy of those who are enemies of him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allahumma inni ushhiduka anni waliyyun liman walahu, wa `aduwwun liman `adahu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78891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بِأَبِي أَنْتَ وَ أُمِّي يَا ابْنَ رَسُولِ اللَّهِ،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میرے ماں باپ آپ پر قربان اے فرزند رسول خدا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490137"/>
            <a:ext cx="8347166" cy="993650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May my father and mother be accepted as ransoms for you, O son of Allah’s Messenger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150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bi'abi anta wa ummi yabna rasuli allahi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144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48056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السَّلَامُ عَلَى صَفِيِّ اللَّهِ وَ ابْنِ صَفِيِّهِ،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السَّلَامُ عَلَى الْحُسَيْنِ الْمَظْلُومِ الشَّهِيدِ،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سلام ہو اللہ کے مخلص اور مخلص کے فرزند پر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سلام ہو حسین مظلوم شہید پر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511628"/>
            <a:ext cx="8347166" cy="1338548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Peace be upon the choice of Allah and son of His choice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Peace be upon al-Hussain the oppressed and 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martyred</a:t>
            </a:r>
          </a:p>
          <a:p>
            <a:r>
              <a:rPr lang="en-US" sz="1500" i="1" err="1" smtClean="0">
                <a:latin typeface="Arial" pitchFamily="34" charset="0"/>
                <a:cs typeface="Arial" pitchFamily="34" charset="0"/>
              </a:rPr>
              <a:t>alssalamu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`ala </a:t>
            </a:r>
            <a:r>
              <a:rPr lang="en-US" sz="1500" i="1" err="1" smtClean="0">
                <a:latin typeface="Arial" pitchFamily="34" charset="0"/>
                <a:cs typeface="Arial" pitchFamily="34" charset="0"/>
              </a:rPr>
              <a:t>safiyyi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i="1" err="1" smtClean="0">
                <a:latin typeface="Arial" pitchFamily="34" charset="0"/>
                <a:cs typeface="Arial" pitchFamily="34" charset="0"/>
              </a:rPr>
              <a:t>allahi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i="1" err="1" smtClean="0">
                <a:latin typeface="Arial" pitchFamily="34" charset="0"/>
                <a:cs typeface="Arial" pitchFamily="34" charset="0"/>
              </a:rPr>
              <a:t>wabni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i="1" err="1" smtClean="0">
                <a:latin typeface="Arial" pitchFamily="34" charset="0"/>
                <a:cs typeface="Arial" pitchFamily="34" charset="0"/>
              </a:rPr>
              <a:t>safiyyihi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i="1" smtClean="0">
                <a:latin typeface="Arial" pitchFamily="34" charset="0"/>
                <a:cs typeface="Arial" pitchFamily="34" charset="0"/>
              </a:rPr>
            </a:br>
            <a:r>
              <a:rPr lang="en-US" sz="1500" i="1" err="1" smtClean="0">
                <a:latin typeface="Arial" pitchFamily="34" charset="0"/>
                <a:cs typeface="Arial" pitchFamily="34" charset="0"/>
              </a:rPr>
              <a:t>alssalamu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`ala </a:t>
            </a:r>
            <a:r>
              <a:rPr lang="en-US" sz="1500" i="1" err="1" smtClean="0">
                <a:latin typeface="Arial" pitchFamily="34" charset="0"/>
                <a:cs typeface="Arial" pitchFamily="34" charset="0"/>
              </a:rPr>
              <a:t>alhusayni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i="1" err="1" smtClean="0">
                <a:latin typeface="Arial" pitchFamily="34" charset="0"/>
                <a:cs typeface="Arial" pitchFamily="34" charset="0"/>
              </a:rPr>
              <a:t>almazlumi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i="1" err="1" smtClean="0">
                <a:latin typeface="Arial" pitchFamily="34" charset="0"/>
                <a:cs typeface="Arial" pitchFamily="34" charset="0"/>
              </a:rPr>
              <a:t>alshshahidi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6129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72842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أَشْهَدُ أَنَّكَ كُنْتَ نُوراً فِي الْأَصْلَابِ الشَّامِخَةِ،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</a:t>
            </a:r>
            <a:r>
              <a:rPr lang="ar-SA" smtClean="0">
                <a:latin typeface="Arabic Typesetting" pitchFamily="66" charset="-78"/>
                <a:cs typeface="Arabic Typesetting" pitchFamily="66" charset="-78"/>
              </a:rPr>
              <a:t>الْأَرْحَامِ </a:t>
            </a:r>
            <a:r>
              <a:rPr lang="ar-SA">
                <a:latin typeface="Arabic Typesetting" pitchFamily="66" charset="-78"/>
                <a:cs typeface="Arabic Typesetting" pitchFamily="66" charset="-78"/>
              </a:rPr>
              <a:t>المُطَّاهَرَةِ،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میں گواہی دیتا ہوں کہ آپ بلند ترین اصلاب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اور پاکیزہ ترین ارحام میں نور خدا تھے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bear witness that you were light in the sublime loins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purified 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wombs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ashhadu annaka kunta nuran fi al-aslabi alshshamikhati, wal-arhami almutahharati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06009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64578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لَمْ تُنَجِّسْكَ الْجَاهِلِيَّةُ بِأَنْجَاسِهَا،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لَمْ تُلْبِسْكَ الْمُدْلَهِمَّاتُ مِنْ ثِيَابِهَا،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جاہلیت کی نجاست آپ کو چھو نہیں سکی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اور اس کی تاریکیوں کے لباس آپ کو ڈھانپ نہیں سکے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impurities of the Ignorance Era could not object you to filth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nor could its murky clothes dress you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lam tunajjiska aljahiliyyatu bi'anjasiha, wa lam tulbiska almudlahimmatu min thiyabiha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4749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64578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أَشْهَدُ أَنَّكَ مِنْ دَعَائِمِ الدِّينِ،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أَرْكَانِ الْمُسْلِمِينَ،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>
                <a:latin typeface="Arabic Typesetting" pitchFamily="66" charset="-78"/>
                <a:cs typeface="Arabic Typesetting" pitchFamily="66" charset="-78"/>
              </a:rPr>
              <a:t>وَ مَعْقِلِ الْمُؤْمِنِينَ،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میں گواہی دیتا ہوں کہ آپ دین کے ستونوں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اور مسلمانوں کے ارکان اور مومنین کی پناہ گاہوں میں سے ہیں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also bear witness that you are one of the mainstays of the religion,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supports of Muslims, and the haven of the believers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ashhadu annaka min da`a'imi alddini, wa arkani almuslimina, wa ma`qili almu'minina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2633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81105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أَشْهَدُ أَنَّكَ الْإِمَامُ الْبَرُّ التَّقِيُّ الرَّضِيُّ،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الزَّكِيُّ الْهَادِي الْمَهْدِيُّ،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میں گواہی دیتا ہوں کہ آپ امام نیک کردار، پرہیزگار</a:t>
            </a:r>
            <a:r>
              <a:rPr lang="ar-SA" smtClean="0">
                <a:latin typeface="Arabic Typesetting" pitchFamily="66" charset="-78"/>
                <a:cs typeface="Arabic Typesetting" pitchFamily="66" charset="-78"/>
              </a:rPr>
              <a:t>،</a:t>
            </a:r>
            <a:endParaRPr lang="en-US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>
                <a:latin typeface="Arabic Typesetting" pitchFamily="66" charset="-78"/>
                <a:cs typeface="Arabic Typesetting" pitchFamily="66" charset="-78"/>
              </a:rPr>
              <a:t>پسندیدہ صفات، پاکیزہ اور ہادی و مہدی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>
                <a:latin typeface="Arabic Typesetting" pitchFamily="66" charset="-78"/>
                <a:cs typeface="Arabic Typesetting" pitchFamily="66" charset="-78"/>
              </a:rPr>
              <a:t>ہیں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630604"/>
            <a:ext cx="8347166" cy="1227837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also bear witness that you are the God-fearing, pious, pleased, 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immaculate, guide, and well-guided Imam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ashhadu annaka al-imamu albarru alttaqiyyu, alrradiyyu alzzakiyyu alhadi almahdiyyu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19972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39791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أَشْهَدُ أَنَّ الْأَئِمَّةَ مِنْ وُلْدِكَ كَلِمَةُ التَّقْوَى،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أَعْلَامُ الْهُدَى،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میں گواہی دیتا ہوں کہ آپ کی اولاد کے آئمہ کلمہ تقوی،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پرچم ہدایت،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506662"/>
            <a:ext cx="8347166" cy="993650"/>
          </a:xfrm>
        </p:spPr>
        <p:txBody>
          <a:bodyPr>
            <a:no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I bear witness that the Imams from your progeny are the spokesmen of piety,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signs of guidance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ashhadu anna al-a'immata min wuldika kalimatu alttaqwa, wa a`lamu alhuda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7774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89370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الْعُرْوَةُ الْوُثْقَى،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الْحُجَّةُ عَلَى أَهْلِ الدُّنْيَا،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ریسان محکم ایمان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اور اہل دنیا پر اللہ کی حجت ہیں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firmest handle (of Islam),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the decisive Argument against the inhabitants of the world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wal`urwatu alwuthqa, walhujjatu `ala ahli alddunya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0051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97632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أَشْهَدُ أَنِّي بِكُمْ مُؤْمِنٌ،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بِإِيَابِكُمْ مُوقِنٌ بِشَرَائِعِ دِينِي،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میں گواہی دیتا ہوں کہ میں آپ پر ایمان رکھتا ہوں </a:t>
            </a:r>
            <a:endParaRPr lang="en-US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 smtClean="0">
                <a:latin typeface="Arabic Typesetting" pitchFamily="66" charset="-78"/>
                <a:cs typeface="Arabic Typesetting" pitchFamily="66" charset="-78"/>
              </a:rPr>
              <a:t>اور </a:t>
            </a:r>
            <a:r>
              <a:rPr lang="ar-SA">
                <a:latin typeface="Arabic Typesetting" pitchFamily="66" charset="-78"/>
                <a:cs typeface="Arabic Typesetting" pitchFamily="66" charset="-78"/>
              </a:rPr>
              <a:t>آپ کی رجعت پر یقین رکھتا ہوں اپنےاس دین کے آئین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also bear witness that I believe in you all, 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in your Return, I have full confidence in the laws of my 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religion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ashhadu anni bikum mu'minun wa bi'iyabikum muqinun bisharayi`i dini 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41118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97629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خَوَاتِيمِ عَمَلِي وَ قَلْبِي لِقَلْبِكُمْ سِلْمٌ،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أَمْرِي لِأَمْرِكُمْ مُتَّبِعٌ،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اپنے انجام کار کے ساتھ میرا دل آپ کے دل کے لیے تسلیم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اور میرا امر آپ کے اوامر کے تابع ہے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in the seals of my deeds, my heart is at peace with you all,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 my affairs are based on your commands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 wa khawatimi `amali wa qalbi liqalbikum silmun, wa amri li'amrikum muttabi`un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7265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38946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نُصْرَتِي لَكُمْ مُعَدَّةٌ،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حَتَّى يَأْذَنَ اللَّهُ لَكُمْ،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میری نصرت آپ کے لئے حاضر ہے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یہاں تک کہ خدا سب کا فیصلہ کر دے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523186"/>
            <a:ext cx="8347166" cy="993650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my support for you all is already all set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until Allah permits you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nusrati lakum mu`addatun, hatta ya'dhana allahu lakum</a:t>
            </a:r>
            <a:endParaRPr lang="en-US" sz="1500" i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91628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22415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فَمَعَكُمْ مَعَكُمْ،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لَا مَعَ عَدُوِّكُمْ،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98417" y="2306446"/>
            <a:ext cx="8347166" cy="1176734"/>
          </a:xfrm>
        </p:spPr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میں آپ کے ساتھ ہوں، آپ کے ساتھ ہوں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نہ کہ آپ کے دشمنوں کے ساتھ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So, I am with you. I am with you,</a:t>
            </a:r>
          </a:p>
          <a:p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 with your enemies.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fama`akum ma`akum, la ma`a `adduwwikum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1819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80260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السَّلَامُ عَلَى أَسِيرِ الْكُرُبَاتِ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قَتِيلِ الْعَبَرَاتِ،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سلام ہو اسیر رنج و غم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اور کشتہ گریہ پر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630603"/>
            <a:ext cx="8347166" cy="1145210"/>
          </a:xfrm>
        </p:spPr>
        <p:txBody>
          <a:bodyPr>
            <a:no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Peace be upon the captive of agonies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victim of the shed 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tears</a:t>
            </a:r>
          </a:p>
          <a:p>
            <a:r>
              <a:rPr lang="en-US" sz="1500" i="1" err="1" smtClean="0">
                <a:latin typeface="Arial" pitchFamily="34" charset="0"/>
                <a:cs typeface="Arial" pitchFamily="34" charset="0"/>
              </a:rPr>
              <a:t>alssalamu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`ala </a:t>
            </a:r>
            <a:r>
              <a:rPr lang="en-US" sz="1500" i="1" err="1" smtClean="0">
                <a:latin typeface="Arial" pitchFamily="34" charset="0"/>
                <a:cs typeface="Arial" pitchFamily="34" charset="0"/>
              </a:rPr>
              <a:t>asiri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i="1" err="1" smtClean="0">
                <a:latin typeface="Arial" pitchFamily="34" charset="0"/>
                <a:cs typeface="Arial" pitchFamily="34" charset="0"/>
              </a:rPr>
              <a:t>alkurubati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i="1" smtClean="0">
                <a:latin typeface="Arial" pitchFamily="34" charset="0"/>
                <a:cs typeface="Arial" pitchFamily="34" charset="0"/>
              </a:rPr>
            </a:br>
            <a:r>
              <a:rPr lang="en-US" sz="1500" i="1" err="1" smtClean="0">
                <a:latin typeface="Arial" pitchFamily="34" charset="0"/>
                <a:cs typeface="Arial" pitchFamily="34" charset="0"/>
              </a:rPr>
              <a:t>wa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i="1" err="1" smtClean="0">
                <a:latin typeface="Arial" pitchFamily="34" charset="0"/>
                <a:cs typeface="Arial" pitchFamily="34" charset="0"/>
              </a:rPr>
              <a:t>qatili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i="1" err="1" smtClean="0">
                <a:latin typeface="Arial" pitchFamily="34" charset="0"/>
                <a:cs typeface="Arial" pitchFamily="34" charset="0"/>
              </a:rPr>
              <a:t>al`abarati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endParaRPr lang="en-US" sz="15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9003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05892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صَلَوَاتُ اللَّهِ عَلَيْكُمْ وَ عَلَى أَرْوَاحِكُمْ،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أَجْسَادِكُمْ وَ شَاهِدِكُمْ وَ غَائِبِكُمْ وَ ظَاهِرِكُمْ وَ بَاطِنِكُمْ،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اللہ کی صلوات آپ پر، آپ کے ارواح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و اجسام پر، آپ کے شاہد و غائب پر اور آپ کے ظاہر و باطن پر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395952"/>
            <a:ext cx="8347166" cy="1186989"/>
          </a:xfrm>
        </p:spPr>
        <p:txBody>
          <a:bodyPr>
            <a:no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Allah’s blessings be upon you, upon your souls,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upon your bodies, upon the present and the absent from you, and upon the apparent and the invisible from you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salawatu allahi `alaykum, wa `ala arwahikum wa ajsadikum wa shahidikum wa gha'ibikum</a:t>
            </a:r>
            <a:br>
              <a:rPr lang="en-US" sz="1500" i="1" smtClean="0">
                <a:latin typeface="Arial" pitchFamily="34" charset="0"/>
                <a:cs typeface="Arial" pitchFamily="34" charset="0"/>
              </a:rPr>
            </a:br>
            <a:r>
              <a:rPr lang="en-US" sz="1500" i="1" smtClean="0">
                <a:latin typeface="Arial" pitchFamily="34" charset="0"/>
                <a:cs typeface="Arial" pitchFamily="34" charset="0"/>
              </a:rPr>
              <a:t>wa zahirikum wa batinikum</a:t>
            </a:r>
            <a:endParaRPr lang="en-US" sz="1500" i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49951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آمِينَ رَبَّ الْعَالَمِين</a:t>
            </a:r>
            <a:r>
              <a:rPr lang="ur-PK">
                <a:latin typeface="Arabic Typesetting" pitchFamily="66" charset="-78"/>
                <a:cs typeface="Arabic Typesetting" pitchFamily="66" charset="-78"/>
              </a:rPr>
              <a:t>۔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آمین یا رب العالمین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Respond to us, O Lord of the Worlds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150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amina rabba al`alamina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9118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14155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اللَّهُمَّ إِنِّي أَشْهَدُ أَنَّهُ وَلِيُّكَ وَ ابْنُ وَلِيِّكَ،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صَفِيُّكَ وَ ابْنُ صَفِيِّكَ،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 خدایا میں گواہی دیتا ہوں کہ یہ تیرا ولی اور تیرے ولی کا لال تھا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تیرا مخلص اور تیرے مخلص کا لال تھا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Allah, I do bear </a:t>
            </a:r>
            <a:r>
              <a:rPr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wthat he is verily Your intimate servant and son of Your intimate servant,</a:t>
            </a:r>
            <a:br>
              <a:rPr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Your choice and son of Your choice,itness</a:t>
            </a:r>
          </a:p>
          <a:p>
            <a:r>
              <a:rPr lang="en-US" i="1" err="1" smtClean="0">
                <a:latin typeface="Arial" pitchFamily="34" charset="0"/>
                <a:cs typeface="Arial" pitchFamily="34" charset="0"/>
              </a:rPr>
              <a:t>allahumma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inni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ashhadu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annahu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waliyyuka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wabnu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waliyyika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/>
            </a:r>
            <a:br>
              <a:rPr lang="en-US" i="1" smtClean="0">
                <a:latin typeface="Arial" pitchFamily="34" charset="0"/>
                <a:cs typeface="Arial" pitchFamily="34" charset="0"/>
              </a:rPr>
            </a:br>
            <a:r>
              <a:rPr lang="en-US" i="1" err="1" smtClean="0">
                <a:latin typeface="Arial" pitchFamily="34" charset="0"/>
                <a:cs typeface="Arial" pitchFamily="34" charset="0"/>
              </a:rPr>
              <a:t>wa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safiyyuka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wabnu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safiyyika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/>
            </a:r>
            <a:br>
              <a:rPr lang="en-US" i="1" smtClean="0">
                <a:latin typeface="Arial" pitchFamily="34" charset="0"/>
                <a:cs typeface="Arial" pitchFamily="34" charset="0"/>
              </a:rPr>
            </a:br>
            <a:endParaRPr lang="en-US" i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130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555472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الْفَائِزُ بِكَرَامَتِكَ،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أَكْرَمْتَهُ بِالشَّهَادَةِ،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تیری کرامت پر فائز تھا 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تو نے اسے شہادت کی کرامت عطا کی ہے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the winner of Your honoring.</a:t>
            </a:r>
          </a:p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 have honored him with martyrdom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500" i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alfa'izu</a:t>
            </a:r>
            <a:r>
              <a:rPr lang="en-US" sz="15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i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bikaramatika</a:t>
            </a:r>
            <a:r>
              <a:rPr lang="en-US" sz="15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 </a:t>
            </a:r>
            <a:r>
              <a:rPr lang="en-US" sz="1500" i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akramtahu</a:t>
            </a:r>
            <a:r>
              <a:rPr lang="en-US" sz="15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bilshshahadati</a:t>
            </a:r>
            <a:endParaRPr lang="en-US" sz="1500" i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7359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56316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حَبَوْتَهُ بِالسَّعَادَةِ،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اجْتَبَيْتَهُ بِطِيبِ الْوِلَادَةِ،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سعادت سے نوازا ہے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اس کی ولادت کو طیب و طاہر بنایا ہے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endued him with 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happiness, privileged </a:t>
            </a: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him with legitimate birth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500" i="1" err="1" smtClean="0">
                <a:latin typeface="Arial" pitchFamily="34" charset="0"/>
                <a:cs typeface="Arial" pitchFamily="34" charset="0"/>
              </a:rPr>
              <a:t>wa</a:t>
            </a:r>
            <a:r>
              <a:rPr lang="en-US" sz="1500" i="1" smtClean="0">
                <a:latin typeface="Arial" pitchFamily="34" charset="0"/>
                <a:cs typeface="Arial" pitchFamily="34" charset="0"/>
              </a:rPr>
              <a:t> habawt ahu bilssa`adati wajtabaytahu bitibi alwiladati</a:t>
            </a: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5953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39791"/>
            <a:ext cx="8347166" cy="1837041"/>
          </a:xfrm>
        </p:spPr>
        <p:txBody>
          <a:bodyPr>
            <a:normAutofit/>
          </a:bodyPr>
          <a:lstStyle/>
          <a:p>
            <a:r>
              <a:rPr lang="ar-SA" smtClean="0">
                <a:latin typeface="Arabic Typesetting" pitchFamily="66" charset="-78"/>
                <a:cs typeface="Arabic Typesetting" pitchFamily="66" charset="-78"/>
              </a:rPr>
              <a:t>وَ جَعَلْتَهُ سَيِّداً مِنَ السَّادَةِ،</a:t>
            </a:r>
            <a:endParaRPr lang="en-US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 smtClean="0">
                <a:latin typeface="Arabic Typesetting" pitchFamily="66" charset="-78"/>
                <a:cs typeface="Arabic Typesetting" pitchFamily="66" charset="-78"/>
              </a:rPr>
              <a:t>وَ قَائِداً مِنَ الْقَادَةِ،</a:t>
            </a:r>
            <a:endParaRPr lang="ar-SA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 smtClean="0">
                <a:latin typeface="Arabic Typesetting" pitchFamily="66" charset="-78"/>
                <a:cs typeface="Arabic Typesetting" pitchFamily="66" charset="-78"/>
              </a:rPr>
              <a:t>اور اسے سرداروں میں سردار</a:t>
            </a:r>
            <a:r>
              <a:rPr lang="en-US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mtClean="0">
                <a:latin typeface="Arabic Typesetting" pitchFamily="66" charset="-78"/>
                <a:cs typeface="Arabic Typesetting" pitchFamily="66" charset="-78"/>
              </a:rPr>
              <a:t> اور قائدوں میں قائد بنایا ہے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8417" y="3503366"/>
            <a:ext cx="8347166" cy="1264186"/>
          </a:xfrm>
        </p:spPr>
        <p:txBody>
          <a:bodyPr>
            <a:normAutofit/>
          </a:bodyPr>
          <a:lstStyle/>
          <a:p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made him one of the chiefs,</a:t>
            </a:r>
            <a:b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one of the leaders,</a:t>
            </a:r>
          </a:p>
          <a:p>
            <a:r>
              <a:rPr lang="fi-FI" sz="1500" i="1" smtClean="0">
                <a:latin typeface="Arial" pitchFamily="34" charset="0"/>
                <a:cs typeface="Arial" pitchFamily="34" charset="0"/>
              </a:rPr>
              <a:t>wa ja`altahu sayyidan min alssadati</a:t>
            </a:r>
            <a:r>
              <a:rPr lang="fi-FI" sz="1500" smtClean="0">
                <a:latin typeface="Arial" pitchFamily="34" charset="0"/>
                <a:cs typeface="Arial" pitchFamily="34" charset="0"/>
              </a:rPr>
              <a:t/>
            </a:r>
            <a:br>
              <a:rPr lang="fi-FI" sz="1500" smtClean="0">
                <a:latin typeface="Arial" pitchFamily="34" charset="0"/>
                <a:cs typeface="Arial" pitchFamily="34" charset="0"/>
              </a:rPr>
            </a:br>
            <a:r>
              <a:rPr lang="en-US" sz="1500" i="1" smtClean="0">
                <a:latin typeface="Arial" pitchFamily="34" charset="0"/>
                <a:cs typeface="Arial" pitchFamily="34" charset="0"/>
              </a:rPr>
              <a:t>wa qa'idan min alqadati</a:t>
            </a:r>
            <a:endParaRPr lang="en-US" sz="150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50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9166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1AC6AA6C-8CC4-47A4-8714-8A0882E0D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17" y="481107"/>
            <a:ext cx="8347166" cy="1837041"/>
          </a:xfrm>
        </p:spPr>
        <p:txBody>
          <a:bodyPr>
            <a:normAutofit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ذَائِداً مِنَ الذَّادَةِ،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وَ أَعْطَيْتَهُ مَوَارِيثَ الْأَنْبِيَاءِ،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F53A56-0612-44E1-9D28-67BE22281D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ar-SA">
                <a:latin typeface="Arabic Typesetting" pitchFamily="66" charset="-78"/>
                <a:cs typeface="Arabic Typesetting" pitchFamily="66" charset="-78"/>
              </a:rPr>
              <a:t>اور دفاع کرنے والوں میں دفاع کرنے والا بنایا ہے</a:t>
            </a:r>
            <a:r>
              <a:rPr lang="en-US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>
                <a:latin typeface="Arabic Typesetting" pitchFamily="66" charset="-78"/>
                <a:cs typeface="Arabic Typesetting" pitchFamily="66" charset="-78"/>
              </a:rPr>
            </a:br>
            <a:r>
              <a:rPr lang="ar-SA">
                <a:latin typeface="Arabic Typesetting" pitchFamily="66" charset="-78"/>
                <a:cs typeface="Arabic Typesetting" pitchFamily="66" charset="-78"/>
              </a:rPr>
              <a:t> اسے انبیاء کی میراث دی ہے </a:t>
            </a:r>
            <a:endParaRPr lang="en-US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8352CB6-D18A-4BCB-B643-B849945A2C4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one of the defenders (of Your religion),</a:t>
            </a:r>
            <a:b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5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gave him the inheritances of the Prophets</a:t>
            </a:r>
            <a:r>
              <a:rPr lang="en-US" sz="15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1500" i="1" smtClean="0">
                <a:latin typeface="Arial" pitchFamily="34" charset="0"/>
                <a:cs typeface="Arial" pitchFamily="34" charset="0"/>
              </a:rPr>
              <a:t>wa dha'idan min aldhdhadati</a:t>
            </a:r>
            <a:r>
              <a:rPr lang="en-US" sz="15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500" smtClean="0">
                <a:latin typeface="Arial" pitchFamily="34" charset="0"/>
                <a:cs typeface="Arial" pitchFamily="34" charset="0"/>
              </a:rPr>
            </a:br>
            <a:r>
              <a:rPr lang="en-US" sz="1500" i="1" smtClean="0">
                <a:latin typeface="Arial" pitchFamily="34" charset="0"/>
                <a:cs typeface="Arial" pitchFamily="34" charset="0"/>
              </a:rPr>
              <a:t>wa a`taytahu mawaritha al-anbiya'i</a:t>
            </a:r>
            <a:endParaRPr lang="en-US" sz="15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992" y="4861324"/>
            <a:ext cx="1311008" cy="28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84048" y="585216"/>
            <a:ext cx="8357616" cy="4197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6265" y="132203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ZIARAT-E-ARBAEEN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5917" y="130825"/>
            <a:ext cx="2586210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ar-OM" sz="2400" b="1" smtClean="0">
                <a:solidFill>
                  <a:srgbClr val="FF0000"/>
                </a:solidFill>
                <a:latin typeface="NOORIN01" pitchFamily="2" charset="2"/>
                <a:cs typeface="AL-Mateen" pitchFamily="2" charset="-78"/>
              </a:rPr>
              <a:t>زيـــــارة اربــــعـــــيــــــــن</a:t>
            </a:r>
            <a:endParaRPr lang="en-US" sz="2400" b="1">
              <a:solidFill>
                <a:srgbClr val="FF0000"/>
              </a:solidFill>
              <a:latin typeface="NOORIN01" pitchFamily="2" charset="2"/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4247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19375</TotalTime>
  <Words>1690</Words>
  <Application>Microsoft Office PowerPoint</Application>
  <PresentationFormat>On-screen Show (16:9)</PresentationFormat>
  <Paragraphs>305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</dc:creator>
  <cp:lastModifiedBy>Windows User</cp:lastModifiedBy>
  <cp:revision>518</cp:revision>
  <dcterms:created xsi:type="dcterms:W3CDTF">2020-06-17T15:59:25Z</dcterms:created>
  <dcterms:modified xsi:type="dcterms:W3CDTF">2020-10-04T21:08:28Z</dcterms:modified>
</cp:coreProperties>
</file>